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564904"/>
            <a:ext cx="7700392" cy="259228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Тема 4. Рынок труда и проблемы занятости сельского населения</a:t>
            </a: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45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b="1" dirty="0">
                <a:latin typeface="Comic Sans MS" pitchFamily="66" charset="0"/>
              </a:rPr>
              <a:t>Занятость населения составляет необходимое условие для его воспроизводства, так как от нее зависят уровень жизни людей, издержки общества на подбор, подготовку, переподготовку и повышение квалификации кадров, их трудоустройство, материальную поддержку безработных.</a:t>
            </a:r>
          </a:p>
        </p:txBody>
      </p:sp>
    </p:spTree>
    <p:extLst>
      <p:ext uri="{BB962C8B-B14F-4D97-AF65-F5344CB8AC3E}">
        <p14:creationId xmlns="" xmlns:p14="http://schemas.microsoft.com/office/powerpoint/2010/main" val="179411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486272" cy="45720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Занятость – это деятельность граждан, связанная с удовлетворением личных и общественных потребностей, не противоречащая законодательству и приносит им заработок.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3700834" cy="4930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13947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89614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Занятыми считаются граждане:</a:t>
            </a:r>
            <a:br>
              <a:rPr lang="ru-RU" b="1" dirty="0">
                <a:solidFill>
                  <a:srgbClr val="003300"/>
                </a:solidFill>
                <a:latin typeface="Comic Sans MS" pitchFamily="66" charset="0"/>
              </a:rPr>
            </a:b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627061"/>
            <a:ext cx="8503920" cy="4572000"/>
          </a:xfrm>
        </p:spPr>
        <p:txBody>
          <a:bodyPr>
            <a:normAutofit fontScale="55000" lnSpcReduction="20000"/>
          </a:bodyPr>
          <a:lstStyle/>
          <a:p>
            <a:pPr algn="just"/>
            <a:r>
              <a:rPr lang="ru-RU" sz="3600" b="1" dirty="0" smtClean="0">
                <a:solidFill>
                  <a:srgbClr val="003300"/>
                </a:solidFill>
                <a:latin typeface="Comic Sans MS" pitchFamily="66" charset="0"/>
              </a:rPr>
              <a:t>Работающие </a:t>
            </a:r>
            <a:r>
              <a:rPr lang="ru-RU" sz="3600" b="1" dirty="0">
                <a:solidFill>
                  <a:srgbClr val="003300"/>
                </a:solidFill>
                <a:latin typeface="Comic Sans MS" pitchFamily="66" charset="0"/>
              </a:rPr>
              <a:t>по трудовому договору, имеющие иную оплачиваемую работу, включая временные, сезонные работы;</a:t>
            </a:r>
          </a:p>
          <a:p>
            <a:pPr algn="just"/>
            <a:r>
              <a:rPr lang="ru-RU" sz="3600" b="1" dirty="0" smtClean="0">
                <a:solidFill>
                  <a:srgbClr val="003300"/>
                </a:solidFill>
                <a:latin typeface="Comic Sans MS" pitchFamily="66" charset="0"/>
              </a:rPr>
              <a:t>Самостоятельно </a:t>
            </a:r>
            <a:r>
              <a:rPr lang="ru-RU" sz="3600" b="1" dirty="0">
                <a:solidFill>
                  <a:srgbClr val="003300"/>
                </a:solidFill>
                <a:latin typeface="Comic Sans MS" pitchFamily="66" charset="0"/>
              </a:rPr>
              <a:t>обеспечивающие себя работой, в том числе индивидуально-трудовой деятельностью, предприниматели, а также члены производственных кооперативов;</a:t>
            </a:r>
          </a:p>
          <a:p>
            <a:pPr algn="just"/>
            <a:r>
              <a:rPr lang="ru-RU" sz="3600" b="1" dirty="0" smtClean="0">
                <a:solidFill>
                  <a:srgbClr val="003300"/>
                </a:solidFill>
                <a:latin typeface="Comic Sans MS" pitchFamily="66" charset="0"/>
              </a:rPr>
              <a:t>Избранные</a:t>
            </a:r>
            <a:r>
              <a:rPr lang="ru-RU" sz="3600" b="1" dirty="0">
                <a:solidFill>
                  <a:srgbClr val="003300"/>
                </a:solidFill>
                <a:latin typeface="Comic Sans MS" pitchFamily="66" charset="0"/>
              </a:rPr>
              <a:t>, утвержденные или назначенные на оплачиваемую должность;</a:t>
            </a:r>
          </a:p>
          <a:p>
            <a:pPr algn="just"/>
            <a:r>
              <a:rPr lang="ru-RU" sz="3600" b="1" dirty="0" smtClean="0">
                <a:solidFill>
                  <a:srgbClr val="003300"/>
                </a:solidFill>
                <a:latin typeface="Comic Sans MS" pitchFamily="66" charset="0"/>
              </a:rPr>
              <a:t>Военнослужащие </a:t>
            </a:r>
            <a:r>
              <a:rPr lang="ru-RU" sz="3600" b="1" dirty="0">
                <a:solidFill>
                  <a:srgbClr val="003300"/>
                </a:solidFill>
                <a:latin typeface="Comic Sans MS" pitchFamily="66" charset="0"/>
              </a:rPr>
              <a:t>любых родов войск, служащие в органах внутренних дел;</a:t>
            </a:r>
          </a:p>
          <a:p>
            <a:pPr algn="just"/>
            <a:r>
              <a:rPr lang="ru-RU" sz="3600" b="1" dirty="0" smtClean="0">
                <a:solidFill>
                  <a:srgbClr val="003300"/>
                </a:solidFill>
                <a:latin typeface="Comic Sans MS" pitchFamily="66" charset="0"/>
              </a:rPr>
              <a:t>Трудоспособные </a:t>
            </a:r>
            <a:r>
              <a:rPr lang="ru-RU" sz="3600" b="1" dirty="0">
                <a:solidFill>
                  <a:srgbClr val="003300"/>
                </a:solidFill>
                <a:latin typeface="Comic Sans MS" pitchFamily="66" charset="0"/>
              </a:rPr>
              <a:t>учащиеся любых учебных заведений очной формы, включая обучение по направлению службы занятости;</a:t>
            </a:r>
          </a:p>
          <a:p>
            <a:pPr algn="just"/>
            <a:r>
              <a:rPr lang="ru-RU" sz="3600" b="1" dirty="0" smtClean="0">
                <a:solidFill>
                  <a:srgbClr val="003300"/>
                </a:solidFill>
                <a:latin typeface="Comic Sans MS" pitchFamily="66" charset="0"/>
              </a:rPr>
              <a:t>Временно </a:t>
            </a:r>
            <a:r>
              <a:rPr lang="ru-RU" sz="3600" b="1" dirty="0">
                <a:solidFill>
                  <a:srgbClr val="003300"/>
                </a:solidFill>
                <a:latin typeface="Comic Sans MS" pitchFamily="66" charset="0"/>
              </a:rPr>
              <a:t>отсутствующие на работе;</a:t>
            </a:r>
          </a:p>
          <a:p>
            <a:pPr algn="just"/>
            <a:r>
              <a:rPr lang="ru-RU" sz="3600" b="1" dirty="0" smtClean="0">
                <a:solidFill>
                  <a:srgbClr val="003300"/>
                </a:solidFill>
                <a:latin typeface="Comic Sans MS" pitchFamily="66" charset="0"/>
              </a:rPr>
              <a:t>Выполняющие </a:t>
            </a:r>
            <a:r>
              <a:rPr lang="ru-RU" sz="3600" b="1" dirty="0">
                <a:solidFill>
                  <a:srgbClr val="003300"/>
                </a:solidFill>
                <a:latin typeface="Comic Sans MS" pitchFamily="66" charset="0"/>
              </a:rPr>
              <a:t>работы по гражданско-правовым договорам.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299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В сельскохозяйственном производстве спрос на рабочую силу носит сезонный характер.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92896"/>
            <a:ext cx="5157597" cy="3868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8206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dirty="0">
                <a:solidFill>
                  <a:srgbClr val="003300"/>
                </a:solidFill>
                <a:latin typeface="Comic Sans MS" pitchFamily="66" charset="0"/>
              </a:rPr>
              <a:t>Наряду с этим существует и постоянная занятость работников сельскохозяйственных </a:t>
            </a:r>
            <a:r>
              <a:rPr lang="ru-RU" sz="2400" b="1" dirty="0" smtClean="0">
                <a:solidFill>
                  <a:srgbClr val="003300"/>
                </a:solidFill>
                <a:latin typeface="Comic Sans MS" pitchFamily="66" charset="0"/>
              </a:rPr>
              <a:t>организаций </a:t>
            </a:r>
            <a:r>
              <a:rPr lang="ru-RU" sz="2400" b="1" dirty="0">
                <a:solidFill>
                  <a:srgbClr val="003300"/>
                </a:solidFill>
                <a:latin typeface="Comic Sans MS" pitchFamily="66" charset="0"/>
              </a:rPr>
              <a:t>(строители, животноводы, бухгалтер и </a:t>
            </a:r>
            <a:r>
              <a:rPr lang="ru-RU" sz="2400" b="1" dirty="0" smtClean="0">
                <a:solidFill>
                  <a:srgbClr val="003300"/>
                </a:solidFill>
                <a:latin typeface="Comic Sans MS" pitchFamily="66" charset="0"/>
              </a:rPr>
              <a:t>т.д</a:t>
            </a:r>
            <a:r>
              <a:rPr lang="ru-RU" sz="2400" b="1" dirty="0">
                <a:solidFill>
                  <a:srgbClr val="003300"/>
                </a:solidFill>
                <a:latin typeface="Comic Sans MS" pitchFamily="66" charset="0"/>
              </a:rPr>
              <a:t>.).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4477085" cy="2987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01" y="3071812"/>
            <a:ext cx="3023207" cy="3023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2163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Для преодоления негативных сторон сезонности работ в сельском хозяйстве целесообразно создавать промышленные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предприятия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по переработке производимой сельскохозяйственной продукции, а также различные кустарные и промысловые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кооперативы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. Их функционирование может способствовать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повышению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равномерности в спросе на рабочую силу,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безработицы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, обеспечению работой инвалидов 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пенсионеров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194332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90728" cy="2446405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В последние годы наблюдается отток молодежи из села. Это объясняется низкой и несвоевременной оплатой труда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работников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аграрной сферы, тяжелыми социальными условиями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жизни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людей, резким сокращением на селе школ, медицинских пунктов, библиотек, домов культуры 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т.д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05064"/>
            <a:ext cx="4081636" cy="272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362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534400" cy="75895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3300"/>
                </a:solidFill>
                <a:latin typeface="Comic Sans MS" pitchFamily="66" charset="0"/>
              </a:rPr>
              <a:t>Чтобы прекратить отток сельского населения в город и </a:t>
            </a:r>
            <a:r>
              <a:rPr lang="ru-RU" sz="2400" b="1" dirty="0" smtClean="0">
                <a:solidFill>
                  <a:srgbClr val="003300"/>
                </a:solidFill>
                <a:latin typeface="Comic Sans MS" pitchFamily="66" charset="0"/>
              </a:rPr>
              <a:t>заинтересовать </a:t>
            </a:r>
            <a:r>
              <a:rPr lang="ru-RU" sz="2400" b="1" dirty="0">
                <a:solidFill>
                  <a:srgbClr val="003300"/>
                </a:solidFill>
                <a:latin typeface="Comic Sans MS" pitchFamily="66" charset="0"/>
              </a:rPr>
              <a:t>молодежь трудиться в аграрном секторе, </a:t>
            </a:r>
            <a:r>
              <a:rPr lang="ru-RU" sz="2400" b="1" dirty="0" smtClean="0">
                <a:solidFill>
                  <a:srgbClr val="003300"/>
                </a:solidFill>
                <a:latin typeface="Comic Sans MS" pitchFamily="66" charset="0"/>
              </a:rPr>
              <a:t>необходимо </a:t>
            </a:r>
            <a:r>
              <a:rPr lang="ru-RU" sz="2400" b="1" dirty="0">
                <a:solidFill>
                  <a:srgbClr val="003300"/>
                </a:solidFill>
                <a:latin typeface="Comic Sans MS" pitchFamily="66" charset="0"/>
              </a:rPr>
              <a:t>принять ряд мер:</a:t>
            </a:r>
            <a:r>
              <a:rPr lang="ru-RU" sz="2400" dirty="0">
                <a:solidFill>
                  <a:srgbClr val="FF0000"/>
                </a:solidFill>
              </a:rPr>
              <a:t/>
            </a:r>
            <a:br>
              <a:rPr lang="ru-RU" sz="2400" dirty="0">
                <a:solidFill>
                  <a:srgbClr val="FF0000"/>
                </a:solidFill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3300"/>
                </a:solidFill>
                <a:latin typeface="Comic Sans MS" pitchFamily="66" charset="0"/>
              </a:rPr>
              <a:t>провести </a:t>
            </a:r>
            <a:r>
              <a:rPr lang="ru-RU" sz="2400" b="1" dirty="0">
                <a:solidFill>
                  <a:srgbClr val="003300"/>
                </a:solidFill>
                <a:latin typeface="Comic Sans MS" pitchFamily="66" charset="0"/>
              </a:rPr>
              <a:t>работу по преодолению сезонных форм </a:t>
            </a:r>
            <a:r>
              <a:rPr lang="ru-RU" sz="2400" b="1" dirty="0" smtClean="0">
                <a:solidFill>
                  <a:srgbClr val="003300"/>
                </a:solidFill>
                <a:latin typeface="Comic Sans MS" pitchFamily="66" charset="0"/>
              </a:rPr>
              <a:t>организации </a:t>
            </a:r>
            <a:r>
              <a:rPr lang="ru-RU" sz="2400" b="1" dirty="0">
                <a:solidFill>
                  <a:srgbClr val="003300"/>
                </a:solidFill>
                <a:latin typeface="Comic Sans MS" pitchFamily="66" charset="0"/>
              </a:rPr>
              <a:t>труда. На селе целесообразно развивать промышленное </a:t>
            </a:r>
            <a:r>
              <a:rPr lang="ru-RU" sz="2400" b="1" dirty="0" smtClean="0">
                <a:solidFill>
                  <a:srgbClr val="003300"/>
                </a:solidFill>
                <a:latin typeface="Comic Sans MS" pitchFamily="66" charset="0"/>
              </a:rPr>
              <a:t>производство </a:t>
            </a:r>
            <a:r>
              <a:rPr lang="ru-RU" sz="2400" b="1" dirty="0">
                <a:solidFill>
                  <a:srgbClr val="003300"/>
                </a:solidFill>
                <a:latin typeface="Comic Sans MS" pitchFamily="66" charset="0"/>
              </a:rPr>
              <a:t>и промыслы, особенно для работы в зимние месяцы;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01008"/>
            <a:ext cx="3089920" cy="289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6974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dirty="0"/>
              <a:t>	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организовать материальное стимулирование труда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работников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сельского хозяйства таким образом, чтобы молодежи было выгодно работать в своем родном населенном пункте, а не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стремиться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уйти на более высокие заработки в город. Оплата труда в сельском хозяйстве должна соответствовать величине затрат труда и его качеству;</a:t>
            </a:r>
          </a:p>
        </p:txBody>
      </p:sp>
    </p:spTree>
    <p:extLst>
      <p:ext uri="{BB962C8B-B14F-4D97-AF65-F5344CB8AC3E}">
        <p14:creationId xmlns="" xmlns:p14="http://schemas.microsoft.com/office/powerpoint/2010/main" val="8972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в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сельской местности следует значительно улучшить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социальные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условия жизни населения. Эту задачу должны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решать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не только сельскохозяйственные учреждения, но 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органы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местной власти, областных, краевых и федеральных ведомств;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023066"/>
            <a:ext cx="3048339" cy="228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7278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b="1" u="sng" dirty="0">
                <a:solidFill>
                  <a:srgbClr val="003300"/>
                </a:solidFill>
                <a:latin typeface="Comic Sans MS" pitchFamily="66" charset="0"/>
              </a:rPr>
              <a:t>Цель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: Изучить рынок труда и проблемы занятости, методику определения эффективности использования трудовых ресурсов, показатели производительности труда</a:t>
            </a:r>
          </a:p>
          <a:p>
            <a:pPr marL="0" indent="0" algn="just">
              <a:buNone/>
            </a:pPr>
            <a:r>
              <a:rPr lang="ru-RU" b="1" u="sng" dirty="0">
                <a:solidFill>
                  <a:srgbClr val="003300"/>
                </a:solidFill>
                <a:latin typeface="Comic Sans MS" pitchFamily="66" charset="0"/>
              </a:rPr>
              <a:t>Перечень вопросов, выносимых для рассмотрения:</a:t>
            </a: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  <a:p>
            <a:pPr lvl="0"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Регулирование 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организация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занятости населения в условиях рыночной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экономики.</a:t>
            </a: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  <a:p>
            <a:pPr lvl="0"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Методика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определения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эффективности использования трудовых ресурсов.</a:t>
            </a:r>
          </a:p>
          <a:p>
            <a:pPr lvl="0"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Производительность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труда, показатели и методика определения.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7787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ввести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постоянное совершенствование и улучшение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системы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подготовки и переподготовки кадров для аграрного сектора. В связи с распространением платного обучения студентов вузов и учащихся техникумов ежегодно выделять для лучших учащихся сельских школ квоты для обучения в вузах и техникумах на бюджетной основе.</a:t>
            </a:r>
          </a:p>
        </p:txBody>
      </p:sp>
    </p:spTree>
    <p:extLst>
      <p:ext uri="{BB962C8B-B14F-4D97-AF65-F5344CB8AC3E}">
        <p14:creationId xmlns="" xmlns:p14="http://schemas.microsoft.com/office/powerpoint/2010/main" val="185961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1466003"/>
            <a:ext cx="4774304" cy="45720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Наряду с этим в сельскохозяйственном производстве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следует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шире внедрять индивидуальные технологии при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выращивании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сельскохозяйственных культур, в животноводстве,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строительстве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204864"/>
            <a:ext cx="3996482" cy="3094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8345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067944" y="1340768"/>
            <a:ext cx="4759504" cy="457200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Молодежь всегда проявляет повышенный интерес к научно-техническому прогрессу. Приток трудовых ресурсов повысится за счет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юношей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и девушек, если они будут иметь возможность более активно участвовать в применении новых технологий и передовых методов организации труда.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399894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65" y="3975323"/>
            <a:ext cx="3500437" cy="2728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0251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В условиях ограниченности финансовых ресурсов приоритетными в государственной политике по вопросам занятости должны стать направления, ориентирующие, в первую очередь, на рост эффективности труда, согласование на областном уровне целевых установок политики в области занятости с кадровой политикой, проводимой на предприятиях и в организациях. </a:t>
            </a:r>
          </a:p>
        </p:txBody>
      </p:sp>
    </p:spTree>
    <p:extLst>
      <p:ext uri="{BB962C8B-B14F-4D97-AF65-F5344CB8AC3E}">
        <p14:creationId xmlns="" xmlns:p14="http://schemas.microsoft.com/office/powerpoint/2010/main" val="112389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В городах и районах области с преобладанием </a:t>
            </a:r>
            <a:r>
              <a:rPr lang="ru-RU" b="1" dirty="0" err="1">
                <a:solidFill>
                  <a:srgbClr val="003300"/>
                </a:solidFill>
                <a:latin typeface="Comic Sans MS" pitchFamily="66" charset="0"/>
              </a:rPr>
              <a:t>моноэкономической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 структуры производства, где нет еще улучшения экономической конъюнктуры (прежде всего, в области инвестиций), политика в сфере занятости должна быть преимущественно направлена на сдерживание безработицы и социальную поддержку безработных. Предусматривается принятие конкретных мер по проблеме обеспечения занятости населения в сельской местности.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5034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b="1" u="sng" dirty="0">
                <a:solidFill>
                  <a:srgbClr val="003300"/>
                </a:solidFill>
                <a:latin typeface="Comic Sans MS" pitchFamily="66" charset="0"/>
              </a:rPr>
              <a:t>Контрольные вопросы для самопроверки.</a:t>
            </a: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1. Назовите специфические особенности в работе сельских товаропроизводителей.</a:t>
            </a:r>
          </a:p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2. Дайте характеристику обеспеченности трудовыми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ресурсами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сельскохозяйственного производства.</a:t>
            </a:r>
          </a:p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3. Чем обусловлено появление безработицы в аграрном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секторе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?</a:t>
            </a:r>
          </a:p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4.  Что повышает цену рабочей силы?</a:t>
            </a:r>
          </a:p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5. За счет чего можно преодолеть негативные стороны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сезонности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работ в сельском хозяйстве?</a:t>
            </a:r>
          </a:p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6. Какие следует принять меры, чтобы прекратился отток молодежи из сферы сельскохозяйственного производства?</a:t>
            </a:r>
          </a:p>
          <a:p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2586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b="1" dirty="0">
                <a:solidFill>
                  <a:srgbClr val="003300"/>
                </a:solidFill>
                <a:latin typeface="Comic Sans MS" pitchFamily="66" charset="0"/>
              </a:rPr>
              <a:t>Труд является основным условием жизни людей и </a:t>
            </a:r>
            <a:r>
              <a:rPr lang="ru-RU" sz="3200" b="1" dirty="0" smtClean="0">
                <a:solidFill>
                  <a:srgbClr val="003300"/>
                </a:solidFill>
                <a:latin typeface="Comic Sans MS" pitchFamily="66" charset="0"/>
              </a:rPr>
              <a:t>важнейшим </a:t>
            </a:r>
            <a:r>
              <a:rPr lang="ru-RU" sz="3200" b="1" dirty="0">
                <a:solidFill>
                  <a:srgbClr val="003300"/>
                </a:solidFill>
                <a:latin typeface="Comic Sans MS" pitchFamily="66" charset="0"/>
              </a:rPr>
              <a:t>источником богатства общества. Благодаря трудовой </a:t>
            </a:r>
            <a:r>
              <a:rPr lang="ru-RU" sz="3200" b="1" dirty="0" smtClean="0">
                <a:solidFill>
                  <a:srgbClr val="003300"/>
                </a:solidFill>
                <a:latin typeface="Comic Sans MS" pitchFamily="66" charset="0"/>
              </a:rPr>
              <a:t>деятельности </a:t>
            </a:r>
            <a:r>
              <a:rPr lang="ru-RU" sz="3200" b="1" dirty="0">
                <a:solidFill>
                  <a:srgbClr val="003300"/>
                </a:solidFill>
                <a:latin typeface="Comic Sans MS" pitchFamily="66" charset="0"/>
              </a:rPr>
              <a:t>человека средства производства приводятся в </a:t>
            </a:r>
            <a:r>
              <a:rPr lang="ru-RU" sz="3200" b="1" dirty="0" smtClean="0">
                <a:solidFill>
                  <a:srgbClr val="003300"/>
                </a:solidFill>
                <a:latin typeface="Comic Sans MS" pitchFamily="66" charset="0"/>
              </a:rPr>
              <a:t>движение </a:t>
            </a:r>
            <a:r>
              <a:rPr lang="ru-RU" sz="3200" b="1" dirty="0">
                <a:solidFill>
                  <a:srgbClr val="003300"/>
                </a:solidFill>
                <a:latin typeface="Comic Sans MS" pitchFamily="66" charset="0"/>
              </a:rPr>
              <a:t>и способствуют воплощению в жизнь заранее </a:t>
            </a:r>
            <a:r>
              <a:rPr lang="ru-RU" sz="3200" b="1" dirty="0" smtClean="0">
                <a:solidFill>
                  <a:srgbClr val="003300"/>
                </a:solidFill>
                <a:latin typeface="Comic Sans MS" pitchFamily="66" charset="0"/>
              </a:rPr>
              <a:t>определенных </a:t>
            </a:r>
            <a:r>
              <a:rPr lang="ru-RU" sz="3200" b="1" dirty="0">
                <a:solidFill>
                  <a:srgbClr val="003300"/>
                </a:solidFill>
                <a:latin typeface="Comic Sans MS" pitchFamily="66" charset="0"/>
              </a:rPr>
              <a:t>целей общества и отдельных его членов. </a:t>
            </a:r>
          </a:p>
        </p:txBody>
      </p:sp>
    </p:spTree>
    <p:extLst>
      <p:ext uri="{BB962C8B-B14F-4D97-AF65-F5344CB8AC3E}">
        <p14:creationId xmlns="" xmlns:p14="http://schemas.microsoft.com/office/powerpoint/2010/main" val="357441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4990328" cy="471026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Рынок труда – неотъемлемая часть рыночной экономики, где принимаются решения, связанные с наймом и занятостью работников и ведутся индивидуальные и коллективные переговоры об уровне оплаты, условиях труда и иных аспектах трудовых отношений между нанимателями и работниками в условиях сложившейся институциональной среды.</a:t>
            </a:r>
          </a:p>
        </p:txBody>
      </p:sp>
      <p:pic>
        <p:nvPicPr>
          <p:cNvPr id="1026" name="Picture 2" descr="http://gallery.forum-grad.ru/files/4/8/3/6/4/visit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072" y="2132856"/>
            <a:ext cx="3417567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114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9432"/>
            <a:ext cx="8929936" cy="19830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 Трудовая деятельность сельского населения имеет ряд специфических особенностей: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/>
            </a:r>
            <a:br>
              <a:rPr lang="ru-RU" b="1" dirty="0">
                <a:solidFill>
                  <a:srgbClr val="003300"/>
                </a:solidFill>
                <a:latin typeface="Comic Sans MS" pitchFamily="66" charset="0"/>
              </a:rPr>
            </a:br>
            <a:endParaRPr lang="ru-RU" b="1" dirty="0">
              <a:solidFill>
                <a:srgbClr val="0033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1700808"/>
            <a:ext cx="8503920" cy="4398240"/>
          </a:xfrm>
        </p:spPr>
        <p:txBody>
          <a:bodyPr>
            <a:normAutofit/>
          </a:bodyPr>
          <a:lstStyle/>
          <a:p>
            <a:pPr lvl="0" algn="just"/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на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эффективность труда крестьянства оказывают огромное влияние качество обрабатываемых земель и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природно-климатические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условия сельскохозяйственного производства;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3356992"/>
            <a:ext cx="3878560" cy="29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3878560" cy="29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1468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использование труда во многом определяется сезонностью производственной деятельности и разной степенью занятости людей по временам года;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56992"/>
            <a:ext cx="3672408" cy="2941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2"/>
            <a:ext cx="4008107" cy="294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2298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труд человека имеет прямую связь с использованием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растений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и животных, </a:t>
            </a:r>
            <a:r>
              <a:rPr lang="ru-RU" b="1" dirty="0" smtClean="0">
                <a:solidFill>
                  <a:srgbClr val="003300"/>
                </a:solidFill>
                <a:latin typeface="Comic Sans MS" pitchFamily="66" charset="0"/>
              </a:rPr>
              <a:t>т.е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. взаимодействует с живыми организмами</a:t>
            </a:r>
            <a:r>
              <a:rPr lang="ru-RU" dirty="0"/>
              <a:t>;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140967"/>
            <a:ext cx="4742355" cy="3110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9576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 algn="just"/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труд крестьян применяется в коллективном производстве и в личных подсобных хозяйствах.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92996"/>
            <a:ext cx="3600400" cy="27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36912"/>
            <a:ext cx="4093304" cy="2597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9678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Развитие рыночных отношений формирует рынок рабочей силы. Высокая квалификация, способность </a:t>
            </a:r>
            <a:r>
              <a:rPr lang="ru-RU" b="1">
                <a:solidFill>
                  <a:srgbClr val="003300"/>
                </a:solidFill>
                <a:latin typeface="Comic Sans MS" pitchFamily="66" charset="0"/>
              </a:rPr>
              <a:t>работника </a:t>
            </a:r>
            <a:r>
              <a:rPr lang="ru-RU" b="1" smtClean="0">
                <a:solidFill>
                  <a:srgbClr val="003300"/>
                </a:solidFill>
                <a:latin typeface="Comic Sans MS" pitchFamily="66" charset="0"/>
              </a:rPr>
              <a:t>выполнять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разнообразные виды труда, </a:t>
            </a:r>
            <a:r>
              <a:rPr lang="ru-RU" b="1">
                <a:solidFill>
                  <a:srgbClr val="003300"/>
                </a:solidFill>
                <a:latin typeface="Comic Sans MS" pitchFamily="66" charset="0"/>
              </a:rPr>
              <a:t>профессиональная </a:t>
            </a:r>
            <a:r>
              <a:rPr lang="ru-RU" b="1" smtClean="0">
                <a:solidFill>
                  <a:srgbClr val="003300"/>
                </a:solidFill>
                <a:latin typeface="Comic Sans MS" pitchFamily="66" charset="0"/>
              </a:rPr>
              <a:t>разносторонность </a:t>
            </a:r>
            <a:r>
              <a:rPr lang="ru-RU" b="1" dirty="0">
                <a:solidFill>
                  <a:srgbClr val="003300"/>
                </a:solidFill>
                <a:latin typeface="Comic Sans MS" pitchFamily="66" charset="0"/>
              </a:rPr>
              <a:t>повышают цену рабочей силы.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95011"/>
            <a:ext cx="4056112" cy="304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0231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93</TotalTime>
  <Words>848</Words>
  <Application>Microsoft Office PowerPoint</Application>
  <PresentationFormat>Экран (4:3)</PresentationFormat>
  <Paragraphs>45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Официальная</vt:lpstr>
      <vt:lpstr>Тема 4. Рынок труда и проблемы занятости сельского населения </vt:lpstr>
      <vt:lpstr>Слайд 2</vt:lpstr>
      <vt:lpstr>Слайд 3</vt:lpstr>
      <vt:lpstr>Слайд 4</vt:lpstr>
      <vt:lpstr>    Трудовая деятельность сельского населения имеет ряд специфических особенностей:  </vt:lpstr>
      <vt:lpstr>Слайд 6</vt:lpstr>
      <vt:lpstr>Слайд 7</vt:lpstr>
      <vt:lpstr>Слайд 8</vt:lpstr>
      <vt:lpstr>Слайд 9</vt:lpstr>
      <vt:lpstr>Слайд 10</vt:lpstr>
      <vt:lpstr>Слайд 11</vt:lpstr>
      <vt:lpstr>Занятыми считаются граждане: </vt:lpstr>
      <vt:lpstr>Слайд 13</vt:lpstr>
      <vt:lpstr>Слайд 14</vt:lpstr>
      <vt:lpstr>Слайд 15</vt:lpstr>
      <vt:lpstr>Слайд 16</vt:lpstr>
      <vt:lpstr>Чтобы прекратить отток сельского населения в город и заинтересовать молодежь трудиться в аграрном секторе, необходимо принять ряд мер: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4. Рынок труда и проблемы занятости сельского населения </dc:title>
  <dc:creator>ДиНаРиК</dc:creator>
  <cp:lastModifiedBy>Оля</cp:lastModifiedBy>
  <cp:revision>12</cp:revision>
  <dcterms:created xsi:type="dcterms:W3CDTF">2013-11-15T15:30:32Z</dcterms:created>
  <dcterms:modified xsi:type="dcterms:W3CDTF">2014-01-11T03:51:44Z</dcterms:modified>
</cp:coreProperties>
</file>